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4" y="-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roymiller66@gmail.com" TargetMode="External"/><Relationship Id="rId4" Type="http://schemas.openxmlformats.org/officeDocument/2006/relationships/hyperlink" Target="mailto:Kyle_Fisher@edenpr.k12.mn.us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amy.Satterfield@ieainstitute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AC5E9-26CE-41E8-AD0D-04E99CACE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91985"/>
            <a:ext cx="8915399" cy="1258332"/>
          </a:xfrm>
        </p:spPr>
        <p:txBody>
          <a:bodyPr/>
          <a:lstStyle/>
          <a:p>
            <a:r>
              <a:rPr lang="en-US" dirty="0"/>
              <a:t>From the Stall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68B77B-2D97-4418-8E60-9A6EC4C4E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162836"/>
            <a:ext cx="8915399" cy="626326"/>
          </a:xfrm>
        </p:spPr>
        <p:txBody>
          <a:bodyPr>
            <a:normAutofit/>
          </a:bodyPr>
          <a:lstStyle/>
          <a:p>
            <a:r>
              <a:rPr lang="en-US" sz="2400" dirty="0"/>
              <a:t>In Search of Privacy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D543A64E-9E94-454E-820A-77D5C5E92C1B}"/>
              </a:ext>
            </a:extLst>
          </p:cNvPr>
          <p:cNvSpPr txBox="1">
            <a:spLocks/>
          </p:cNvSpPr>
          <p:nvPr/>
        </p:nvSpPr>
        <p:spPr>
          <a:xfrm>
            <a:off x="8472927" y="5513135"/>
            <a:ext cx="3308977" cy="10489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dirty="0"/>
              <a:t>Kyle Fisher, </a:t>
            </a:r>
            <a:r>
              <a:rPr lang="en-US" dirty="0"/>
              <a:t>Eden Prairie Schools</a:t>
            </a:r>
          </a:p>
          <a:p>
            <a:r>
              <a:rPr lang="en-ZA" dirty="0"/>
              <a:t>Troy Miller, LHB</a:t>
            </a:r>
          </a:p>
          <a:p>
            <a:r>
              <a:rPr lang="en-ZA" dirty="0"/>
              <a:t>Amy Satterfield, IEA</a:t>
            </a:r>
          </a:p>
          <a:p>
            <a:endParaRPr lang="en-ZA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49031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Outcomes of </a:t>
            </a:r>
            <a:br>
              <a:rPr lang="en-US" dirty="0"/>
            </a:br>
            <a:r>
              <a:rPr lang="en-US" dirty="0"/>
              <a:t>							the New Social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6190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Toilet Facilities</a:t>
            </a:r>
          </a:p>
          <a:p>
            <a:pPr marL="0" indent="0">
              <a:buNone/>
            </a:pPr>
            <a:r>
              <a:rPr lang="en-US" dirty="0"/>
              <a:t>	a dramatic increase in the number of unisex restroom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0A56CD2-A6F9-43E9-8762-A64E606CE9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940609" y="3762375"/>
            <a:ext cx="2089150" cy="208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935AAE3-7167-4BB5-89CC-AF49D192E54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5798" y="3796145"/>
            <a:ext cx="1534996" cy="19895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C157604-758F-4092-8E9B-71478EB9918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9090516" y="3732703"/>
            <a:ext cx="1948773" cy="2118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C34DB11-B71E-49B8-AC70-9C1BF440453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049661" y="3492500"/>
            <a:ext cx="1733550" cy="262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2B6B58-A9F8-4B3D-9EE5-576C9415B28C}"/>
              </a:ext>
            </a:extLst>
          </p:cNvPr>
          <p:cNvSpPr txBox="1"/>
          <p:nvPr/>
        </p:nvSpPr>
        <p:spPr>
          <a:xfrm>
            <a:off x="5142806" y="6110838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Remember the Costs to Operations and Maintenance</a:t>
            </a:r>
          </a:p>
        </p:txBody>
      </p:sp>
    </p:spTree>
    <p:extLst>
      <p:ext uri="{BB962C8B-B14F-4D97-AF65-F5344CB8AC3E}">
        <p14:creationId xmlns:p14="http://schemas.microsoft.com/office/powerpoint/2010/main" val="3644080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Restroom Design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4931035" cy="4161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Gender Neutral Toilet Area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10 compartments with only a stool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Includes ADA and Staff Stalls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each requires it’s own ventilation and fire detection components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need to coordinate doors and hardware (occupied/unoccupied)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degree of privacy – ability to monitor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addressing hygiene items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operations and maintenance – cleaning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D82D0B9-8E0D-4FFD-A002-3DE84668D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19" r="18545"/>
          <a:stretch/>
        </p:blipFill>
        <p:spPr>
          <a:xfrm rot="5400000">
            <a:off x="7372251" y="2406984"/>
            <a:ext cx="4739789" cy="352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1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Challenges of Good Hygiene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599"/>
            <a:ext cx="9092941" cy="4161905"/>
          </a:xfrm>
        </p:spPr>
        <p:txBody>
          <a:bodyPr>
            <a:normAutofit/>
          </a:bodyPr>
          <a:lstStyle/>
          <a:p>
            <a:r>
              <a:rPr lang="en-US" sz="3200" dirty="0"/>
              <a:t> </a:t>
            </a:r>
            <a:r>
              <a:rPr lang="en-US" sz="2400" dirty="0"/>
              <a:t>Locker Rooms and Other Showering/Toilet Facilities</a:t>
            </a:r>
          </a:p>
          <a:p>
            <a:pPr marL="0" indent="0">
              <a:buNone/>
            </a:pPr>
            <a:r>
              <a:rPr lang="en-US" dirty="0"/>
              <a:t>	part of participation is creating clean facilities which allow for good hygiene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A3D6DD7-BCC1-4304-9899-513F56C05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974" y="3230112"/>
            <a:ext cx="2472431" cy="3293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9773EF-0F2C-4642-A461-A05E8B95E4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37" r="42554"/>
          <a:stretch/>
        </p:blipFill>
        <p:spPr>
          <a:xfrm>
            <a:off x="8504710" y="3230111"/>
            <a:ext cx="2473611" cy="32939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C22F4F-A1FA-4FA0-B4A3-A34466BD5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43" r="5089"/>
          <a:stretch/>
        </p:blipFill>
        <p:spPr>
          <a:xfrm rot="5400000">
            <a:off x="5408943" y="3706572"/>
            <a:ext cx="3293992" cy="234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2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136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What Are the Take A Ways?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617" y="1812174"/>
            <a:ext cx="8933205" cy="4533208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/>
              <a:t> Privacy is more that restrooms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200" dirty="0"/>
              <a:t>The changing social norms and the evolving understanding of   personal differences.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400" dirty="0"/>
              <a:t> We need to be aware of the opportunities for bullying and other things which cause individuals discomfort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400" dirty="0"/>
              <a:t>There are always impacts to operations and maintenance budgets</a:t>
            </a:r>
          </a:p>
          <a:p>
            <a:pPr marL="0" indent="0">
              <a:buNone/>
            </a:pPr>
            <a:endParaRPr lang="en-US" sz="700" dirty="0"/>
          </a:p>
          <a:p>
            <a:r>
              <a:rPr lang="en-US" sz="2400" dirty="0"/>
              <a:t>Always be mindful and patient with your team – ask questions</a:t>
            </a:r>
          </a:p>
          <a:p>
            <a:pPr marL="0" indent="0">
              <a:buNone/>
            </a:pPr>
            <a:endParaRPr lang="en-US" sz="700" dirty="0"/>
          </a:p>
          <a:p>
            <a:pPr marL="0" indent="0">
              <a:buNone/>
            </a:pPr>
            <a:r>
              <a:rPr lang="en-US" sz="1600" dirty="0"/>
              <a:t>			</a:t>
            </a:r>
            <a:r>
              <a:rPr lang="en-US" sz="3200" b="1" dirty="0"/>
              <a:t>We are here to serve the public and </a:t>
            </a:r>
          </a:p>
          <a:p>
            <a:pPr marL="0" indent="0">
              <a:buNone/>
            </a:pPr>
            <a:r>
              <a:rPr lang="en-US" sz="3200" b="1" dirty="0"/>
              <a:t>										that means everyone</a:t>
            </a:r>
            <a:endParaRPr lang="en-US" sz="1600" b="1" dirty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840679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AC5E9-26CE-41E8-AD0D-04E99CACE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91985"/>
            <a:ext cx="8915399" cy="1258332"/>
          </a:xfrm>
        </p:spPr>
        <p:txBody>
          <a:bodyPr/>
          <a:lstStyle/>
          <a:p>
            <a:r>
              <a:rPr lang="en-US" dirty="0"/>
              <a:t>From the Stall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68B77B-2D97-4418-8E60-9A6EC4C4EF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2162836"/>
            <a:ext cx="8915399" cy="626326"/>
          </a:xfrm>
        </p:spPr>
        <p:txBody>
          <a:bodyPr>
            <a:normAutofit/>
          </a:bodyPr>
          <a:lstStyle/>
          <a:p>
            <a:r>
              <a:rPr lang="en-US" sz="2400" dirty="0"/>
              <a:t>In Search of Privacy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27E4D9B-F657-420D-9824-C426226A38D1}"/>
              </a:ext>
            </a:extLst>
          </p:cNvPr>
          <p:cNvSpPr txBox="1"/>
          <p:nvPr/>
        </p:nvSpPr>
        <p:spPr>
          <a:xfrm>
            <a:off x="3552305" y="3005669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Questions and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CF62B50-394D-448E-AF6D-7F90160A9500}"/>
              </a:ext>
            </a:extLst>
          </p:cNvPr>
          <p:cNvSpPr txBox="1"/>
          <p:nvPr/>
        </p:nvSpPr>
        <p:spPr>
          <a:xfrm>
            <a:off x="5407427" y="5430981"/>
            <a:ext cx="31380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Amy Satterfield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2"/>
              </a:rPr>
              <a:t>amy.satterfield@ieainstitute.com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Cell: 763.229.0053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69C382-4164-4346-A73A-BBE148DC07E8}"/>
              </a:ext>
            </a:extLst>
          </p:cNvPr>
          <p:cNvSpPr txBox="1"/>
          <p:nvPr/>
        </p:nvSpPr>
        <p:spPr>
          <a:xfrm>
            <a:off x="8857209" y="5425440"/>
            <a:ext cx="2883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Troy W. Miller, AIA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3"/>
              </a:rPr>
              <a:t>troy.miller@LHBcorp.com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Cell: 952.448.3357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BEFE804-31CF-42D9-8A8E-F9AFD359AC76}"/>
              </a:ext>
            </a:extLst>
          </p:cNvPr>
          <p:cNvSpPr txBox="1"/>
          <p:nvPr/>
        </p:nvSpPr>
        <p:spPr>
          <a:xfrm>
            <a:off x="2392679" y="5419896"/>
            <a:ext cx="28831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Kyle Fisher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/>
            </a:r>
            <a:b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</a:br>
            <a:r>
              <a:rPr lang="en-US" sz="1400" dirty="0">
                <a:solidFill>
                  <a:srgbClr val="FF0000"/>
                </a:solidFill>
                <a:cs typeface="Arial" pitchFamily="34" charset="0"/>
              </a:rPr>
              <a:t>k</a:t>
            </a:r>
            <a:r>
              <a:rPr lang="en-US" sz="1400" dirty="0">
                <a:solidFill>
                  <a:srgbClr val="FF0000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yle_fisher@edenpr.k12.mn.us</a:t>
            </a:r>
            <a:endParaRPr lang="en-US" sz="1400" dirty="0">
              <a:solidFill>
                <a:srgbClr val="FF0000"/>
              </a:solidFill>
              <a:cs typeface="Arial" pitchFamily="34" charset="0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Cell: </a:t>
            </a:r>
            <a:r>
              <a:rPr lang="en-US" sz="1400" dirty="0"/>
              <a:t>651.235.1248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462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911A-0FFB-4DEE-9432-F051AED5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Why All the Concern?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CF6D15-37B1-4417-B6B1-629F298F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133600"/>
            <a:ext cx="9159443" cy="41002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/>
              <a:t>Different Times/Generations </a:t>
            </a:r>
          </a:p>
          <a:p>
            <a:pPr marL="0" indent="0">
              <a:buNone/>
            </a:pPr>
            <a:r>
              <a:rPr lang="en-US" sz="2800" dirty="0"/>
              <a:t>		Each Introducing Different Expectations/Norms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			Those of Us Age 55 and Above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/>
              <a:t>			Those of Us Age 40 to 55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/>
              <a:t>			Those of Us Age 30 to 40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/>
              <a:t>			Those of Us Age 30 and Below</a:t>
            </a:r>
          </a:p>
        </p:txBody>
      </p:sp>
    </p:spTree>
    <p:extLst>
      <p:ext uri="{BB962C8B-B14F-4D97-AF65-F5344CB8AC3E}">
        <p14:creationId xmlns:p14="http://schemas.microsoft.com/office/powerpoint/2010/main" val="2096756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911A-0FFB-4DEE-9432-F051AED5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Why All the Concern?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CF6D15-37B1-4417-B6B1-629F298F2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Different Times: Different Expectations</a:t>
            </a:r>
          </a:p>
          <a:p>
            <a:pPr marL="0" indent="0">
              <a:buNone/>
            </a:pPr>
            <a:endParaRPr lang="en-US" sz="600" dirty="0"/>
          </a:p>
          <a:p>
            <a:pPr lvl="1"/>
            <a:r>
              <a:rPr lang="en-US" sz="2400" dirty="0"/>
              <a:t> Title Nine: New Opportunities and New Challenges</a:t>
            </a:r>
          </a:p>
          <a:p>
            <a:pPr lvl="1"/>
            <a:r>
              <a:rPr lang="en-US" sz="2400" dirty="0"/>
              <a:t> Showering Expectations: Physical Education/Activities</a:t>
            </a:r>
          </a:p>
          <a:p>
            <a:pPr lvl="1"/>
            <a:r>
              <a:rPr lang="en-US" sz="2400" dirty="0"/>
              <a:t> Main Streaming Special Education Students</a:t>
            </a:r>
          </a:p>
          <a:p>
            <a:pPr lvl="1"/>
            <a:r>
              <a:rPr lang="en-US" sz="2400" dirty="0"/>
              <a:t> Greater Awareness of LGBTI Individual Needs</a:t>
            </a:r>
          </a:p>
          <a:p>
            <a:pPr lvl="1"/>
            <a:r>
              <a:rPr lang="en-US" sz="2400" dirty="0"/>
              <a:t> Social, Ethnic and Religious Norms</a:t>
            </a:r>
          </a:p>
          <a:p>
            <a:pPr lvl="1"/>
            <a:r>
              <a:rPr lang="en-US" sz="2400" dirty="0"/>
              <a:t> Allergies, Diabetes, and other Aliments </a:t>
            </a:r>
          </a:p>
          <a:p>
            <a:pPr lvl="1"/>
            <a:r>
              <a:rPr lang="en-US" sz="2400" dirty="0"/>
              <a:t> Toileting: Habits and Needs</a:t>
            </a:r>
          </a:p>
          <a:p>
            <a:pPr lvl="1"/>
            <a:r>
              <a:rPr lang="en-US" sz="2400" dirty="0"/>
              <a:t> Bullying and Abduction</a:t>
            </a:r>
          </a:p>
        </p:txBody>
      </p:sp>
    </p:spTree>
    <p:extLst>
      <p:ext uri="{BB962C8B-B14F-4D97-AF65-F5344CB8AC3E}">
        <p14:creationId xmlns:p14="http://schemas.microsoft.com/office/powerpoint/2010/main" val="111929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67911A-0FFB-4DEE-9432-F051AED5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CF6D15-37B1-4417-B6B1-629F298F2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We are not:</a:t>
            </a:r>
          </a:p>
          <a:p>
            <a:pPr marL="0" indent="0">
              <a:buNone/>
            </a:pPr>
            <a:r>
              <a:rPr lang="en-US" sz="2800" dirty="0"/>
              <a:t>		Phycologists, Doctors, Lawyers, Sociologists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are:</a:t>
            </a:r>
          </a:p>
          <a:p>
            <a:pPr lvl="1"/>
            <a:r>
              <a:rPr lang="en-US" sz="2400" dirty="0"/>
              <a:t>A School District Facility Director</a:t>
            </a:r>
          </a:p>
          <a:p>
            <a:pPr lvl="1"/>
            <a:r>
              <a:rPr lang="en-US" sz="2400" dirty="0"/>
              <a:t>An Environmental Consultant</a:t>
            </a:r>
          </a:p>
          <a:p>
            <a:pPr lvl="1"/>
            <a:r>
              <a:rPr lang="en-US" sz="2400" dirty="0"/>
              <a:t>An Architect</a:t>
            </a:r>
          </a:p>
          <a:p>
            <a:pPr marL="457200" lvl="1" indent="0">
              <a:buNone/>
            </a:pPr>
            <a:r>
              <a:rPr lang="en-US" sz="900" dirty="0"/>
              <a:t>		</a:t>
            </a:r>
          </a:p>
          <a:p>
            <a:pPr marL="457200" lvl="1" indent="0">
              <a:buNone/>
            </a:pPr>
            <a:r>
              <a:rPr lang="en-US" sz="2400" dirty="0"/>
              <a:t>				</a:t>
            </a:r>
            <a:r>
              <a:rPr lang="en-US" sz="3500" dirty="0"/>
              <a:t>And We Are Parents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08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Processes Leading to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332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For Example:</a:t>
            </a:r>
          </a:p>
          <a:p>
            <a:pPr marL="0" indent="0">
              <a:buNone/>
            </a:pPr>
            <a:endParaRPr lang="en-US" sz="400" dirty="0"/>
          </a:p>
          <a:p>
            <a:pPr lvl="1"/>
            <a:r>
              <a:rPr lang="en-US" sz="2200" dirty="0"/>
              <a:t>Starts with a need or injustice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1900" dirty="0"/>
              <a:t>the reaction evolves organically</a:t>
            </a:r>
          </a:p>
          <a:p>
            <a:pPr marL="457200" lvl="1" indent="0">
              <a:buNone/>
            </a:pPr>
            <a:endParaRPr lang="en-US" sz="800" dirty="0"/>
          </a:p>
          <a:p>
            <a:pPr lvl="1"/>
            <a:r>
              <a:rPr lang="en-US" sz="2200" dirty="0"/>
              <a:t>Guidelines and Procedures</a:t>
            </a:r>
          </a:p>
          <a:p>
            <a:pPr marL="0" indent="0">
              <a:buNone/>
            </a:pPr>
            <a:r>
              <a:rPr lang="en-US" sz="2400" dirty="0"/>
              <a:t>		</a:t>
            </a:r>
            <a:r>
              <a:rPr lang="en-US" sz="1900" dirty="0"/>
              <a:t>an outcome from experiences and other intuitional information</a:t>
            </a:r>
          </a:p>
          <a:p>
            <a:pPr marL="0" indent="0">
              <a:buNone/>
            </a:pPr>
            <a:endParaRPr lang="en-US" sz="800" dirty="0"/>
          </a:p>
          <a:p>
            <a:pPr lvl="1"/>
            <a:r>
              <a:rPr lang="en-US" sz="2200" dirty="0"/>
              <a:t>Laws and Codes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1900" dirty="0"/>
              <a:t>an outcome due to lack acknowledgment or uniformity</a:t>
            </a:r>
          </a:p>
          <a:p>
            <a:pPr marL="0" indent="0">
              <a:buNone/>
            </a:pPr>
            <a:endParaRPr lang="en-US" sz="900" dirty="0"/>
          </a:p>
          <a:p>
            <a:pPr lvl="1"/>
            <a:r>
              <a:rPr lang="en-US" sz="2200" dirty="0"/>
              <a:t>Health Insurance Portability and Accountability Act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900" dirty="0"/>
              <a:t>	a 1996 Federal law that restricts access to individuals’               	   				private medical information.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Women are Used to a Higher </a:t>
            </a:r>
            <a:br>
              <a:rPr lang="en-US" dirty="0"/>
            </a:br>
            <a:r>
              <a:rPr lang="en-US" dirty="0"/>
              <a:t>								Degree of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572001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Toilet Facilities</a:t>
            </a:r>
          </a:p>
          <a:p>
            <a:pPr marL="0" indent="0">
              <a:buNone/>
            </a:pPr>
            <a:r>
              <a:rPr lang="en-US" sz="2900" dirty="0"/>
              <a:t>	in America, individual stalls have nearly always been the norm</a:t>
            </a:r>
          </a:p>
          <a:p>
            <a:r>
              <a:rPr lang="en-US" sz="3200" dirty="0"/>
              <a:t>Showers in Locker Rooms</a:t>
            </a:r>
          </a:p>
          <a:p>
            <a:pPr marL="0" indent="0">
              <a:buNone/>
            </a:pPr>
            <a:r>
              <a:rPr lang="en-US" sz="2900" dirty="0"/>
              <a:t>	in America, individual stalls and/or rooms</a:t>
            </a:r>
          </a:p>
          <a:p>
            <a:r>
              <a:rPr lang="en-US" sz="3200" dirty="0"/>
              <a:t>Pool Facilities</a:t>
            </a:r>
          </a:p>
          <a:p>
            <a:pPr marL="0" indent="0">
              <a:buNone/>
            </a:pPr>
            <a:r>
              <a:rPr lang="en-US" sz="3000" dirty="0"/>
              <a:t>	always </a:t>
            </a:r>
            <a:r>
              <a:rPr lang="en-US" sz="3000"/>
              <a:t>have swum </a:t>
            </a:r>
            <a:r>
              <a:rPr lang="en-US" sz="3000" dirty="0"/>
              <a:t>with a swimsuit</a:t>
            </a:r>
          </a:p>
          <a:p>
            <a:r>
              <a:rPr lang="en-US" sz="3200" dirty="0"/>
              <a:t>Today, Lactation Rooms</a:t>
            </a:r>
          </a:p>
          <a:p>
            <a:pPr marL="0" indent="0">
              <a:buNone/>
            </a:pPr>
            <a:r>
              <a:rPr lang="en-US" sz="2900" dirty="0"/>
              <a:t>	are private, secure, and clean spaces</a:t>
            </a:r>
          </a:p>
          <a:p>
            <a:endParaRPr lang="en-US" sz="1000" dirty="0"/>
          </a:p>
          <a:p>
            <a:pPr marL="457200" lvl="1" indent="0">
              <a:buNone/>
            </a:pPr>
            <a:r>
              <a:rPr lang="en-US" sz="3800" dirty="0"/>
              <a:t>Expectations are Continuing to Evolve the </a:t>
            </a:r>
          </a:p>
          <a:p>
            <a:pPr marL="457200" lvl="1" indent="0">
              <a:buNone/>
            </a:pPr>
            <a:r>
              <a:rPr lang="en-US" sz="3800" dirty="0"/>
              <a:t>										Private Space Trend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800" dirty="0"/>
          </a:p>
          <a:p>
            <a:r>
              <a:rPr lang="en-US" sz="3200" dirty="0"/>
              <a:t>Growth or Greater Availability of the Family Restroom</a:t>
            </a:r>
          </a:p>
          <a:p>
            <a:pPr marL="0" indent="0">
              <a:buNone/>
            </a:pPr>
            <a:r>
              <a:rPr lang="en-US" sz="2900" dirty="0"/>
              <a:t>	an expectation of not just parents, but also kids and young adults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349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Men Were Use to Idea of Group </a:t>
            </a:r>
            <a:br>
              <a:rPr lang="en-US" dirty="0"/>
            </a:br>
            <a:r>
              <a:rPr lang="en-US" dirty="0"/>
              <a:t>							or It Was the Social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666212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/>
              <a:t>Toilet Facilities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Trough Urinals – Individual Urinals – Urinals with Partitions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Individual Toilet Stalls</a:t>
            </a:r>
          </a:p>
          <a:p>
            <a:r>
              <a:rPr lang="en-US" sz="2900" dirty="0"/>
              <a:t>Locker Rooms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Gang Showers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Group Dressing Areas</a:t>
            </a:r>
          </a:p>
          <a:p>
            <a:r>
              <a:rPr lang="en-US" sz="2900" dirty="0"/>
              <a:t>	Pool Facilities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Swam naked - Added the “Issued” Swimsuit - Board Shorts</a:t>
            </a:r>
          </a:p>
          <a:p>
            <a:pPr marL="0" indent="0">
              <a:buNone/>
            </a:pPr>
            <a:endParaRPr lang="en-US" sz="1500" dirty="0"/>
          </a:p>
          <a:p>
            <a:pPr marL="457200" lvl="1" indent="0">
              <a:buNone/>
            </a:pPr>
            <a:r>
              <a:rPr lang="en-US" sz="3400" dirty="0"/>
              <a:t>Expectations are Continuing to Evolve the </a:t>
            </a:r>
          </a:p>
          <a:p>
            <a:pPr marL="457200" lvl="1" indent="0">
              <a:buNone/>
            </a:pPr>
            <a:r>
              <a:rPr lang="en-US" sz="3400" dirty="0"/>
              <a:t>										Private Space Trend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800" dirty="0"/>
          </a:p>
          <a:p>
            <a:r>
              <a:rPr lang="en-US" sz="2900" dirty="0"/>
              <a:t>Growth or Greater Availability of the Family Restroom</a:t>
            </a:r>
          </a:p>
          <a:p>
            <a:pPr marL="0" indent="0">
              <a:buNone/>
            </a:pPr>
            <a:r>
              <a:rPr lang="en-US" sz="2600" dirty="0"/>
              <a:t>	an outcome from experiences and other intuitional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90675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 are Now Recognizing the </a:t>
            </a:r>
            <a:br>
              <a:rPr lang="en-US" dirty="0"/>
            </a:br>
            <a:r>
              <a:rPr lang="en-US" dirty="0"/>
              <a:t>							Needs for Changing Norms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7244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Family Restrooms</a:t>
            </a:r>
          </a:p>
          <a:p>
            <a:pPr marL="0" indent="0">
              <a:buNone/>
            </a:pPr>
            <a:r>
              <a:rPr lang="en-US" sz="1600" dirty="0"/>
              <a:t>	the comfort of and expectation for keeping personal/private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age differences and the identified “Normal”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gender and physical differences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medial reasons: medications, diapering, and etc.</a:t>
            </a:r>
          </a:p>
          <a:p>
            <a:r>
              <a:rPr lang="en-US" dirty="0"/>
              <a:t>Locker Rooms </a:t>
            </a:r>
          </a:p>
          <a:p>
            <a:pPr marL="0" indent="0">
              <a:buNone/>
            </a:pPr>
            <a:r>
              <a:rPr lang="en-US" sz="1600" dirty="0"/>
              <a:t>	private spaces for not just showering but disrobing for may of the same reasons</a:t>
            </a:r>
            <a:endParaRPr lang="en-US" dirty="0"/>
          </a:p>
          <a:p>
            <a:r>
              <a:rPr lang="en-US" dirty="0"/>
              <a:t>Free Zones</a:t>
            </a:r>
          </a:p>
          <a:p>
            <a:pPr marL="0" indent="0">
              <a:buNone/>
            </a:pPr>
            <a:r>
              <a:rPr lang="en-US" sz="1600" dirty="0"/>
              <a:t>	spaces reserved for those with allergies</a:t>
            </a:r>
          </a:p>
          <a:p>
            <a:r>
              <a:rPr lang="en-US" dirty="0"/>
              <a:t>Quite Space</a:t>
            </a:r>
          </a:p>
          <a:p>
            <a:pPr marL="0" indent="0">
              <a:buNone/>
            </a:pPr>
            <a:r>
              <a:rPr lang="en-US" sz="1600" dirty="0"/>
              <a:t>	a private personal space for feeling safe or secure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migraine headaches or other heath related concerns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de-escalation and the quite space for calming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8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35429D-C80A-41F0-984C-98915E1CC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3489279" cy="1280890"/>
          </a:xfrm>
        </p:spPr>
        <p:txBody>
          <a:bodyPr>
            <a:normAutofit fontScale="90000"/>
          </a:bodyPr>
          <a:lstStyle/>
          <a:p>
            <a:r>
              <a:rPr lang="en-US" dirty="0"/>
              <a:t>The Growing Understanding of Who We 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D49AD3-9C37-44ED-BD2C-65469EE9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491" y="2330332"/>
            <a:ext cx="3283583" cy="43752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Social Norms</a:t>
            </a:r>
          </a:p>
          <a:p>
            <a:r>
              <a:rPr lang="en-US" dirty="0"/>
              <a:t>New Diagnosis</a:t>
            </a:r>
          </a:p>
          <a:p>
            <a:r>
              <a:rPr lang="en-US" dirty="0"/>
              <a:t>New Visibility</a:t>
            </a:r>
          </a:p>
          <a:p>
            <a:r>
              <a:rPr lang="en-US" dirty="0"/>
              <a:t>New Realities</a:t>
            </a:r>
          </a:p>
          <a:p>
            <a:pPr marL="0" indent="0">
              <a:buNone/>
            </a:pPr>
            <a:r>
              <a:rPr lang="en-US" dirty="0"/>
              <a:t>We Now are Learning About the Term </a:t>
            </a:r>
            <a:r>
              <a:rPr lang="en-US" b="1" dirty="0"/>
              <a:t>Intersex;</a:t>
            </a:r>
            <a:r>
              <a:rPr lang="en-US" dirty="0"/>
              <a:t> people are born with sex characteristics (including genitals, gonads and chromosome patterns) that do not fit typical binary notions of male or female bodies. </a:t>
            </a:r>
            <a:r>
              <a:rPr lang="en-US" b="1" dirty="0"/>
              <a:t>Intersex</a:t>
            </a:r>
            <a:r>
              <a:rPr lang="en-US" dirty="0"/>
              <a:t> is an umbrella term used to describe a wide range of natural bodily variations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1A1B070-8392-4572-9C83-26E816191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204" y="282633"/>
            <a:ext cx="5726934" cy="63680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CE4EA04-2413-49A2-8563-E39829314961}"/>
              </a:ext>
            </a:extLst>
          </p:cNvPr>
          <p:cNvSpPr/>
          <p:nvPr/>
        </p:nvSpPr>
        <p:spPr>
          <a:xfrm>
            <a:off x="10651375" y="6278880"/>
            <a:ext cx="1058487" cy="29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2407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374</TotalTime>
  <Words>396</Words>
  <Application>Microsoft Macintosh PowerPoint</Application>
  <PresentationFormat>Custom</PresentationFormat>
  <Paragraphs>139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Wisp</vt:lpstr>
      <vt:lpstr>From the Stall</vt:lpstr>
      <vt:lpstr>Privacy: Why All the Concern?</vt:lpstr>
      <vt:lpstr>Privacy: Why All the Concern?</vt:lpstr>
      <vt:lpstr>Disclaimer</vt:lpstr>
      <vt:lpstr>The Processes Leading to Change?</vt:lpstr>
      <vt:lpstr>Women are Used to a Higher          Degree of Privacy</vt:lpstr>
      <vt:lpstr>Men Were Use to Idea of Group         or It Was the Social Norm</vt:lpstr>
      <vt:lpstr>We are Now Recognizing the         Needs for Changing Norms</vt:lpstr>
      <vt:lpstr>The Growing Understanding of Who We Are </vt:lpstr>
      <vt:lpstr>What are Some Outcomes of         the New Social Norms</vt:lpstr>
      <vt:lpstr>Alternative Restroom Design Ideas</vt:lpstr>
      <vt:lpstr>The Challenges of Good Hygiene</vt:lpstr>
      <vt:lpstr>What Are the Take A Ways?</vt:lpstr>
      <vt:lpstr>From the Stall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the Stall</dc:title>
  <dc:creator>Troy Miller</dc:creator>
  <cp:lastModifiedBy>JEANNA QUINN VOHNOUTKA</cp:lastModifiedBy>
  <cp:revision>34</cp:revision>
  <cp:lastPrinted>2019-03-04T16:20:19Z</cp:lastPrinted>
  <dcterms:created xsi:type="dcterms:W3CDTF">2019-03-04T10:41:00Z</dcterms:created>
  <dcterms:modified xsi:type="dcterms:W3CDTF">2019-03-05T14:08:31Z</dcterms:modified>
</cp:coreProperties>
</file>